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53" r:id="rId3"/>
    <p:sldId id="379" r:id="rId4"/>
    <p:sldId id="376" r:id="rId5"/>
    <p:sldId id="292" r:id="rId6"/>
    <p:sldId id="377" r:id="rId7"/>
    <p:sldId id="381" r:id="rId8"/>
    <p:sldId id="294" r:id="rId9"/>
    <p:sldId id="380" r:id="rId10"/>
    <p:sldId id="378" r:id="rId11"/>
    <p:sldId id="296" r:id="rId12"/>
    <p:sldId id="297" r:id="rId13"/>
    <p:sldId id="310" r:id="rId14"/>
    <p:sldId id="309" r:id="rId15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2507816C-AFB7-4A20-B79C-351E94C846E2}">
          <p14:sldIdLst>
            <p14:sldId id="256"/>
            <p14:sldId id="353"/>
            <p14:sldId id="379"/>
            <p14:sldId id="376"/>
            <p14:sldId id="292"/>
            <p14:sldId id="377"/>
            <p14:sldId id="381"/>
            <p14:sldId id="294"/>
            <p14:sldId id="380"/>
            <p14:sldId id="378"/>
            <p14:sldId id="296"/>
            <p14:sldId id="297"/>
            <p14:sldId id="310"/>
            <p14:sldId id="309"/>
          </p14:sldIdLst>
        </p14:section>
        <p14:section name="Untitled Section" id="{0671B642-077D-4201-988F-27911D04B0C1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19" autoAdjust="0"/>
    <p:restoredTop sz="61702" autoAdjust="0"/>
  </p:normalViewPr>
  <p:slideViewPr>
    <p:cSldViewPr snapToGrid="0" snapToObjects="1">
      <p:cViewPr varScale="1">
        <p:scale>
          <a:sx n="67" d="100"/>
          <a:sy n="67" d="100"/>
        </p:scale>
        <p:origin x="2094" y="6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1692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125" d="100"/>
          <a:sy n="125" d="100"/>
        </p:scale>
        <p:origin x="2862" y="-163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FE0704B-F514-470D-A1AF-B6F4BF3D46E0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2058B-EC52-4B5E-8228-8DC104CD75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92679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81BA1C1F-C9AE-470A-8701-7976C9439363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D2D27C83-56DC-4D78-85FE-27AAF48CE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52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7C83-56DC-4D78-85FE-27AAF48CE58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861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27C83-56DC-4D78-85FE-27AAF48CE58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849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88A9E-0A0F-4D5B-BACD-BC139F9A0AAA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713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27C83-56DC-4D78-85FE-27AAF48CE58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21146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D27C83-56DC-4D78-85FE-27AAF48CE58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0807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27C83-56DC-4D78-85FE-27AAF48CE58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862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27C83-56DC-4D78-85FE-27AAF48CE58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7392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27C83-56DC-4D78-85FE-27AAF48CE58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9972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27C83-56DC-4D78-85FE-27AAF48CE58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09344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88A9E-0A0F-4D5B-BACD-BC139F9A0AA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514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D88A9E-0A0F-4D5B-BACD-BC139F9A0AA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464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27C83-56DC-4D78-85FE-27AAF48CE58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44922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D27C83-56DC-4D78-85FE-27AAF48CE58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402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998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0604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4242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54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59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459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7231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87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5519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2373AF-25A5-7F4D-BE76-0D04B06EC3A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59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2373AF-25A5-7F4D-BE76-0D04B06EC3AC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DF9C1F-DB74-1E4B-8839-30A600129F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648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ayne.edu/programs?type=gr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dschool.wayne.edu/admissions/personal-statemen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slate.wayne.edu/apply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radadmissions@wayne.edu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oissmail@wayne.edu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school.wayne.edu/admission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gradadmissions@wayne.edu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school.wayne.edu/" TargetMode="External"/><Relationship Id="rId7" Type="http://schemas.openxmlformats.org/officeDocument/2006/relationships/hyperlink" Target="https://gradschool.wayne.edu/admissions/international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radschool.wayne.edu/admissions/faq" TargetMode="External"/><Relationship Id="rId5" Type="http://schemas.openxmlformats.org/officeDocument/2006/relationships/hyperlink" Target="https://wayne.edu/programs/?type=gr" TargetMode="External"/><Relationship Id="rId4" Type="http://schemas.openxmlformats.org/officeDocument/2006/relationships/hyperlink" Target="https://gradschool.wayne.edu/admissions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creativecommons.org/licenses/by-nc/3.0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ngimg.com/download/18549" TargetMode="External"/><Relationship Id="rId5" Type="http://schemas.openxmlformats.org/officeDocument/2006/relationships/image" Target="../media/image4.png"/><Relationship Id="rId4" Type="http://schemas.openxmlformats.org/officeDocument/2006/relationships/hyperlink" Target="https://pixabay.com/illustrations/five-number-5-digit-font-1181079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slate.wayne.edu/apply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school.wayne.edu/admissions/international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gradschool.wayne.edu/admissions/english-proficiency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gradschool.wayne.edu/admissions/proces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AC PPT Template 16.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526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232573-BE4A-4C04-A3F4-E038CCBB27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STEP 4: </a:t>
            </a:r>
            <a:br>
              <a:rPr lang="en-US" b="1" dirty="0"/>
            </a:br>
            <a:r>
              <a:rPr lang="en-US" b="1" dirty="0"/>
              <a:t>Submit additional materials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39EDFA-0BF6-4327-9045-74359DAE84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Submit </a:t>
            </a:r>
            <a:r>
              <a:rPr lang="en-US" i="1" dirty="0"/>
              <a:t>required </a:t>
            </a:r>
            <a:r>
              <a:rPr lang="en-US" dirty="0"/>
              <a:t>program materials</a:t>
            </a:r>
          </a:p>
          <a:p>
            <a:r>
              <a:rPr lang="en-US" dirty="0"/>
              <a:t>Visit your </a:t>
            </a:r>
            <a:r>
              <a:rPr lang="en-US" u="sng" dirty="0">
                <a:hlinkClick r:id="rId3"/>
              </a:rPr>
              <a:t>program of interest</a:t>
            </a:r>
            <a:r>
              <a:rPr lang="en-US" dirty="0"/>
              <a:t> or check with the department offering the certificate or degree </a:t>
            </a:r>
          </a:p>
          <a:p>
            <a:r>
              <a:rPr lang="en-US" dirty="0"/>
              <a:t>Required program materials may include</a:t>
            </a:r>
          </a:p>
          <a:p>
            <a:pPr lvl="1"/>
            <a:r>
              <a:rPr lang="en-US" dirty="0"/>
              <a:t>a </a:t>
            </a:r>
            <a:r>
              <a:rPr lang="en-US" u="sng" dirty="0">
                <a:hlinkClick r:id="rId4"/>
              </a:rPr>
              <a:t>statement of purpose and letters of recommendation</a:t>
            </a:r>
            <a:endParaRPr lang="en-US" dirty="0"/>
          </a:p>
          <a:p>
            <a:pPr lvl="1"/>
            <a:r>
              <a:rPr lang="en-US" dirty="0"/>
              <a:t>writing sample</a:t>
            </a:r>
          </a:p>
          <a:p>
            <a:pPr lvl="1"/>
            <a:r>
              <a:rPr lang="en-US" dirty="0"/>
              <a:t>portfolio</a:t>
            </a:r>
          </a:p>
          <a:p>
            <a:pPr lvl="1"/>
            <a:r>
              <a:rPr lang="en-US" dirty="0"/>
              <a:t>biographical sketch, resume/vita, etc.</a:t>
            </a:r>
          </a:p>
          <a:p>
            <a:pPr lvl="1"/>
            <a:r>
              <a:rPr lang="en-US" dirty="0"/>
              <a:t>test scores (i.e., GRE, GMAT, etc.)</a:t>
            </a: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49112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895972-8176-42DB-A2C7-4F7861E84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Step 5: </a:t>
            </a:r>
            <a:br>
              <a:rPr lang="en-US" b="1" dirty="0"/>
            </a:br>
            <a:r>
              <a:rPr lang="en-US" b="1" dirty="0"/>
              <a:t>Check your application and admission status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C5AFC0-D421-4B28-A541-4340129A5D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all materials are uploaded, you may log in to your </a:t>
            </a:r>
            <a:r>
              <a:rPr lang="en-US" u="sng" dirty="0">
                <a:hlinkClick r:id="rId3"/>
              </a:rPr>
              <a:t>WSU application account</a:t>
            </a:r>
            <a:r>
              <a:rPr lang="en-US" dirty="0"/>
              <a:t> (with your username and password) to view the application status</a:t>
            </a:r>
          </a:p>
          <a:p>
            <a:r>
              <a:rPr lang="en-US" dirty="0"/>
              <a:t>Forgot your login credentials? Contact </a:t>
            </a:r>
            <a:r>
              <a:rPr lang="en-US" u="sng" dirty="0">
                <a:hlinkClick r:id="rId4"/>
              </a:rPr>
              <a:t>gradadmissions@wayne.edu</a:t>
            </a:r>
            <a:r>
              <a:rPr lang="en-US" dirty="0"/>
              <a:t> for password reset instructions.</a:t>
            </a:r>
          </a:p>
        </p:txBody>
      </p:sp>
    </p:spTree>
    <p:extLst>
      <p:ext uri="{BB962C8B-B14F-4D97-AF65-F5344CB8AC3E}">
        <p14:creationId xmlns:p14="http://schemas.microsoft.com/office/powerpoint/2010/main" val="22511429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BD9F13-0C13-4D84-A94F-B03129044C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STEP 6: </a:t>
            </a:r>
            <a:r>
              <a:rPr lang="en-US" b="1" i="1" dirty="0">
                <a:solidFill>
                  <a:srgbClr val="FF0000"/>
                </a:solidFill>
              </a:rPr>
              <a:t>International Applicants Only</a:t>
            </a:r>
            <a:br>
              <a:rPr lang="en-US" b="1" dirty="0"/>
            </a:br>
            <a:r>
              <a:rPr lang="en-US" b="1" dirty="0"/>
              <a:t>Upload financial support documents (I-20)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7F7E51D-FC9E-4CEE-80F8-28A13583E4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Financial support documents</a:t>
            </a:r>
          </a:p>
          <a:p>
            <a:pPr lvl="1"/>
            <a:r>
              <a:rPr lang="en-US" dirty="0"/>
              <a:t>Fellowship, assistantship, scholarship letter(s)</a:t>
            </a:r>
          </a:p>
          <a:p>
            <a:pPr lvl="1"/>
            <a:r>
              <a:rPr lang="en-US" dirty="0"/>
              <a:t>Personal financial support docs</a:t>
            </a:r>
          </a:p>
          <a:p>
            <a:pPr lvl="2"/>
            <a:r>
              <a:rPr lang="en-US" dirty="0"/>
              <a:t>Bank Statement</a:t>
            </a:r>
          </a:p>
          <a:p>
            <a:pPr lvl="2"/>
            <a:r>
              <a:rPr lang="en-US" dirty="0"/>
              <a:t>Financial Affidavit of Support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Contact Office of International Students and Scholars (OISS) for assistance at </a:t>
            </a:r>
            <a:r>
              <a:rPr lang="en-US" dirty="0">
                <a:hlinkClick r:id="rId3"/>
              </a:rPr>
              <a:t>oissmail@wayne.edu</a:t>
            </a:r>
            <a:r>
              <a:rPr lang="en-US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06336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37229" y="1009189"/>
            <a:ext cx="7059533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400" b="1" dirty="0">
              <a:latin typeface="+mj-lt"/>
            </a:endParaRPr>
          </a:p>
          <a:p>
            <a:r>
              <a:rPr lang="en-US" sz="4400" b="1" dirty="0">
                <a:latin typeface="+mj-lt"/>
              </a:rPr>
              <a:t>QUESTIONS?</a:t>
            </a:r>
          </a:p>
          <a:p>
            <a:endParaRPr lang="en-US" sz="2400" b="1" dirty="0"/>
          </a:p>
          <a:p>
            <a:endParaRPr lang="en-US" sz="2400" b="1" dirty="0"/>
          </a:p>
          <a:p>
            <a:r>
              <a:rPr lang="en-US" sz="4400" b="1" dirty="0"/>
              <a:t>THANK YOU …for attending!</a:t>
            </a:r>
          </a:p>
          <a:p>
            <a:endParaRPr lang="en-US" sz="2400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086535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CONTACT US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332" y="1690692"/>
            <a:ext cx="8774199" cy="3595889"/>
          </a:xfrm>
        </p:spPr>
        <p:txBody>
          <a:bodyPr/>
          <a:lstStyle/>
          <a:p>
            <a:pPr marL="0" indent="0">
              <a:buNone/>
            </a:pPr>
            <a:r>
              <a:rPr lang="en-US" sz="2400" b="1" dirty="0"/>
              <a:t>Office of Graduate Admissions</a:t>
            </a:r>
          </a:p>
          <a:p>
            <a:pPr marL="0" indent="0">
              <a:buNone/>
            </a:pPr>
            <a:r>
              <a:rPr lang="en-US" sz="2400" dirty="0">
                <a:hlinkClick r:id="rId3"/>
              </a:rPr>
              <a:t>https://gradschool.wayne.edu/admissions</a:t>
            </a:r>
            <a:endParaRPr lang="en-US" sz="2400" dirty="0"/>
          </a:p>
          <a:p>
            <a:pPr marL="0" indent="0">
              <a:buNone/>
            </a:pPr>
            <a:r>
              <a:rPr lang="en-US" sz="2400" dirty="0">
                <a:hlinkClick r:id="rId4"/>
              </a:rPr>
              <a:t>gradadmissions@wayne.edu</a:t>
            </a:r>
            <a:endParaRPr lang="en-US" sz="2400" dirty="0"/>
          </a:p>
          <a:p>
            <a:pPr marL="457200" lvl="1" indent="0">
              <a:buNone/>
            </a:pPr>
            <a:endParaRPr lang="en-US" sz="2000" dirty="0"/>
          </a:p>
          <a:p>
            <a:pPr marL="457200" lvl="1" indent="0">
              <a:buNone/>
            </a:pPr>
            <a:r>
              <a:rPr lang="en-US" sz="2000" b="1" dirty="0">
                <a:solidFill>
                  <a:srgbClr val="FF0000"/>
                </a:solidFill>
              </a:rPr>
              <a:t>SUBJECT:  Fall 2021 Virtual Graduate Open House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553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5D19B-7E72-439B-9CF1-B939D7BF8C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078359"/>
          </a:xfrm>
        </p:spPr>
        <p:txBody>
          <a:bodyPr>
            <a:noAutofit/>
          </a:bodyPr>
          <a:lstStyle/>
          <a:p>
            <a:br>
              <a:rPr lang="en-US" sz="4000" b="1" dirty="0"/>
            </a:br>
            <a:r>
              <a:rPr lang="en-US" sz="4000" b="1" dirty="0"/>
              <a:t>GRADUATE ADMISSIONS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8FE12D-2C88-4BA4-AFB2-8F06146C87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3331"/>
            <a:ext cx="10189191" cy="4351338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Graduate School</a:t>
            </a:r>
            <a:r>
              <a:rPr lang="en-US" dirty="0"/>
              <a:t>   </a:t>
            </a:r>
            <a:r>
              <a:rPr lang="en-US" dirty="0">
                <a:hlinkClick r:id="rId3"/>
              </a:rPr>
              <a:t>https://gradschool.wayne.edu/</a:t>
            </a: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Graduate Admissions</a:t>
            </a:r>
            <a:r>
              <a:rPr lang="en-US" dirty="0"/>
              <a:t>   </a:t>
            </a:r>
            <a:r>
              <a:rPr lang="en-US" dirty="0">
                <a:hlinkClick r:id="rId4"/>
              </a:rPr>
              <a:t>https://gradschool.wayne.edu/admissions</a:t>
            </a: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Graduate Programs</a:t>
            </a:r>
            <a:r>
              <a:rPr lang="en-US" dirty="0"/>
              <a:t>   </a:t>
            </a:r>
            <a:r>
              <a:rPr lang="en-US" dirty="0">
                <a:hlinkClick r:id="rId5"/>
              </a:rPr>
              <a:t>https://wayne.edu/programs/?type=gr</a:t>
            </a:r>
            <a:endParaRPr lang="en-US" dirty="0"/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FAQs</a:t>
            </a:r>
            <a:r>
              <a:rPr lang="en-US" dirty="0"/>
              <a:t>   </a:t>
            </a:r>
            <a:r>
              <a:rPr lang="en-US" dirty="0">
                <a:hlinkClick r:id="rId6"/>
              </a:rPr>
              <a:t>https://gradschool.wayne.edu/admissions/faq</a:t>
            </a:r>
            <a:r>
              <a:rPr lang="en-US" dirty="0"/>
              <a:t> </a:t>
            </a:r>
          </a:p>
          <a:p>
            <a:pPr marL="0" indent="0">
              <a:spcAft>
                <a:spcPts val="600"/>
              </a:spcAft>
              <a:buNone/>
            </a:pPr>
            <a:r>
              <a:rPr lang="en-US" b="1" dirty="0"/>
              <a:t>International applicants</a:t>
            </a:r>
            <a:r>
              <a:rPr lang="en-US" dirty="0"/>
              <a:t>   </a:t>
            </a:r>
            <a:r>
              <a:rPr lang="en-US" dirty="0">
                <a:hlinkClick r:id="rId7"/>
              </a:rPr>
              <a:t>https://gradschool.wayne.edu/admissions/international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2398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251784-2A85-4F66-970F-A43952C3F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Applying for graduate admission…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9F11F0-B268-41D0-A64E-D868470D69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1472" y="2188926"/>
            <a:ext cx="5395316" cy="954107"/>
          </a:xfrm>
        </p:spPr>
        <p:txBody>
          <a:bodyPr/>
          <a:lstStyle/>
          <a:p>
            <a:pPr marL="0" indent="0">
              <a:buNone/>
            </a:pPr>
            <a:r>
              <a:rPr lang="en-US" b="1" dirty="0"/>
              <a:t>Steps</a:t>
            </a:r>
            <a:r>
              <a:rPr lang="en-US" dirty="0"/>
              <a:t> to creating and submitting your WSU application for admission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22DA5C-B49F-4F4C-AA9B-E212DD818A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306116" y="1812503"/>
            <a:ext cx="2108597" cy="2108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85B6D74-497A-4B02-93D2-4F9D051F62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3655813" y="3592113"/>
            <a:ext cx="2108598" cy="210859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10A4E36-81D1-431E-A86B-06CCB67CE0AF}"/>
              </a:ext>
            </a:extLst>
          </p:cNvPr>
          <p:cNvSpPr txBox="1"/>
          <p:nvPr/>
        </p:nvSpPr>
        <p:spPr>
          <a:xfrm>
            <a:off x="-5798343" y="7927172"/>
            <a:ext cx="3862388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6" tooltip="https://pngimg.com/download/18549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7" tooltip="https://creativecommons.org/licenses/by-nc/3.0/"/>
              </a:rPr>
              <a:t>CC BY-NC</a:t>
            </a:r>
            <a:endParaRPr lang="en-US" sz="9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A32C341-7934-47F3-A27C-91544BEAD3E6}"/>
              </a:ext>
            </a:extLst>
          </p:cNvPr>
          <p:cNvSpPr txBox="1"/>
          <p:nvPr/>
        </p:nvSpPr>
        <p:spPr>
          <a:xfrm>
            <a:off x="5429247" y="3680992"/>
            <a:ext cx="50184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/>
              <a:t>…Steps</a:t>
            </a:r>
            <a:r>
              <a:rPr lang="en-US" sz="2800" dirty="0"/>
              <a:t> for International applicants</a:t>
            </a:r>
          </a:p>
        </p:txBody>
      </p:sp>
    </p:spTree>
    <p:extLst>
      <p:ext uri="{BB962C8B-B14F-4D97-AF65-F5344CB8AC3E}">
        <p14:creationId xmlns:p14="http://schemas.microsoft.com/office/powerpoint/2010/main" val="4190268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7E56ED-511F-416E-BAF0-37AF44F1E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Application process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5540B3-71AD-490F-9E6D-B65AA7F57D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STEP 1: Ensure you meet admission requirements</a:t>
            </a:r>
          </a:p>
          <a:p>
            <a:pPr marL="0" indent="0">
              <a:buNone/>
            </a:pPr>
            <a:r>
              <a:rPr lang="en-US" dirty="0"/>
              <a:t>STEP 2: Complete a graduate admissions application</a:t>
            </a:r>
          </a:p>
          <a:p>
            <a:pPr marL="0" indent="0">
              <a:buNone/>
            </a:pPr>
            <a:r>
              <a:rPr lang="en-US" dirty="0"/>
              <a:t>STEP 3: Pay the non-refundable $50.00 application fee</a:t>
            </a:r>
          </a:p>
          <a:p>
            <a:pPr marL="0" indent="0">
              <a:buNone/>
            </a:pPr>
            <a:r>
              <a:rPr lang="en-US" dirty="0"/>
              <a:t>STEP 4: Submit additional materials</a:t>
            </a:r>
          </a:p>
          <a:p>
            <a:pPr marL="0" indent="0">
              <a:buNone/>
            </a:pPr>
            <a:r>
              <a:rPr lang="en-US" dirty="0"/>
              <a:t>STEP 5: Check your application and admission status</a:t>
            </a:r>
          </a:p>
          <a:p>
            <a:pPr marL="0" indent="0">
              <a:buNone/>
            </a:pPr>
            <a:r>
              <a:rPr lang="en-US" dirty="0">
                <a:solidFill>
                  <a:srgbClr val="0070C0"/>
                </a:solidFill>
              </a:rPr>
              <a:t>STEP 6: Upload financial support documents (Intl I-20 processing)</a:t>
            </a:r>
          </a:p>
        </p:txBody>
      </p:sp>
    </p:spTree>
    <p:extLst>
      <p:ext uri="{BB962C8B-B14F-4D97-AF65-F5344CB8AC3E}">
        <p14:creationId xmlns:p14="http://schemas.microsoft.com/office/powerpoint/2010/main" val="11236019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BF43C7-D838-480E-B62E-3858DC0CC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STEP 1: </a:t>
            </a:r>
            <a:br>
              <a:rPr lang="en-US" b="1" dirty="0"/>
            </a:br>
            <a:r>
              <a:rPr lang="en-US" b="1" dirty="0"/>
              <a:t>Ensure you meet admission 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F098A-C1BB-4F4F-9E90-AD18F7B404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General university admission requirements</a:t>
            </a:r>
          </a:p>
          <a:p>
            <a:r>
              <a:rPr lang="en-US" dirty="0"/>
              <a:t>International bachelor’s degree requirements</a:t>
            </a:r>
          </a:p>
          <a:p>
            <a:r>
              <a:rPr lang="en-US" dirty="0"/>
              <a:t>Academic program admission requirements</a:t>
            </a:r>
          </a:p>
          <a:p>
            <a:r>
              <a:rPr lang="en-US" dirty="0"/>
              <a:t>English proficiency</a:t>
            </a:r>
          </a:p>
        </p:txBody>
      </p:sp>
    </p:spTree>
    <p:extLst>
      <p:ext uri="{BB962C8B-B14F-4D97-AF65-F5344CB8AC3E}">
        <p14:creationId xmlns:p14="http://schemas.microsoft.com/office/powerpoint/2010/main" val="16899182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9B86A-EA1E-417C-8F46-80CBAF8D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STEP 2: </a:t>
            </a:r>
            <a:br>
              <a:rPr lang="en-US" b="1" dirty="0"/>
            </a:br>
            <a:r>
              <a:rPr lang="en-US" b="1" dirty="0"/>
              <a:t>Complete a graduate admissions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2FFAE-B573-429B-B1CB-DF26A6623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311" y="169581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hlinkClick r:id="rId3"/>
              </a:rPr>
              <a:t>https://gradslate.wayne.edu/apply/</a:t>
            </a:r>
            <a:r>
              <a:rPr lang="en-US" b="1" dirty="0"/>
              <a:t>	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Create an account and start the application</a:t>
            </a:r>
          </a:p>
          <a:p>
            <a:pPr lvl="1"/>
            <a:r>
              <a:rPr lang="en-US" dirty="0"/>
              <a:t>Personal information</a:t>
            </a:r>
          </a:p>
          <a:p>
            <a:pPr lvl="1"/>
            <a:r>
              <a:rPr lang="en-US" dirty="0"/>
              <a:t>Academic history</a:t>
            </a:r>
          </a:p>
          <a:p>
            <a:pPr lvl="1"/>
            <a:r>
              <a:rPr lang="en-US" dirty="0"/>
              <a:t>Supporting information</a:t>
            </a:r>
          </a:p>
          <a:p>
            <a:pPr lvl="1"/>
            <a:r>
              <a:rPr lang="en-US" dirty="0"/>
              <a:t>Materials</a:t>
            </a:r>
          </a:p>
        </p:txBody>
      </p:sp>
    </p:spTree>
    <p:extLst>
      <p:ext uri="{BB962C8B-B14F-4D97-AF65-F5344CB8AC3E}">
        <p14:creationId xmlns:p14="http://schemas.microsoft.com/office/powerpoint/2010/main" val="1762717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9B86A-EA1E-417C-8F46-80CBAF8DC4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STEP 2 (</a:t>
            </a:r>
            <a:r>
              <a:rPr lang="en-US" b="1" dirty="0" err="1"/>
              <a:t>cont</a:t>
            </a:r>
            <a:r>
              <a:rPr lang="en-US" b="1" dirty="0"/>
              <a:t>): </a:t>
            </a:r>
            <a:br>
              <a:rPr lang="en-US" b="1" dirty="0"/>
            </a:br>
            <a:r>
              <a:rPr lang="en-US" b="1" dirty="0"/>
              <a:t>Complete a graduate admissions application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A2FFAE-B573-429B-B1CB-DF26A66239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3311" y="1690692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Program materials</a:t>
            </a:r>
          </a:p>
          <a:p>
            <a:pPr marL="457200" lvl="1" indent="0">
              <a:buNone/>
            </a:pPr>
            <a:r>
              <a:rPr lang="en-US" b="1" dirty="0"/>
              <a:t>Transcripts</a:t>
            </a:r>
          </a:p>
          <a:p>
            <a:pPr lvl="2"/>
            <a:r>
              <a:rPr lang="en-US" dirty="0"/>
              <a:t>For application review: </a:t>
            </a:r>
            <a:r>
              <a:rPr lang="en-US" b="1" i="1" dirty="0"/>
              <a:t>Unofficial</a:t>
            </a:r>
            <a:r>
              <a:rPr lang="en-US" dirty="0"/>
              <a:t> transcripts / translated unofficial, if non U.S.</a:t>
            </a:r>
          </a:p>
          <a:p>
            <a:pPr lvl="2"/>
            <a:r>
              <a:rPr lang="en-US" dirty="0"/>
              <a:t>If admitted: </a:t>
            </a:r>
            <a:r>
              <a:rPr lang="en-US" b="1" i="1" dirty="0"/>
              <a:t>Official</a:t>
            </a:r>
            <a:r>
              <a:rPr lang="en-US" b="1" dirty="0"/>
              <a:t> </a:t>
            </a:r>
            <a:r>
              <a:rPr lang="en-US" dirty="0"/>
              <a:t>transcripts</a:t>
            </a:r>
          </a:p>
          <a:p>
            <a:pPr lvl="3"/>
            <a:r>
              <a:rPr lang="en-US" dirty="0"/>
              <a:t>Degree-posted w/conferral date</a:t>
            </a:r>
          </a:p>
          <a:p>
            <a:pPr lvl="3"/>
            <a:r>
              <a:rPr lang="en-US" dirty="0"/>
              <a:t>International students must submit an academic evaluation </a:t>
            </a:r>
            <a:r>
              <a:rPr lang="en-US" dirty="0">
                <a:hlinkClick r:id="rId3"/>
              </a:rPr>
              <a:t>https://gradschool.wayne.edu/admissions/international</a:t>
            </a:r>
            <a:r>
              <a:rPr lang="en-US" dirty="0"/>
              <a:t>	</a:t>
            </a:r>
          </a:p>
          <a:p>
            <a:pPr marL="457200" lvl="1" indent="0">
              <a:buNone/>
            </a:pPr>
            <a:r>
              <a:rPr lang="en-US" b="1" dirty="0"/>
              <a:t>Test Scores – English proficiency (if non-native speaker of English</a:t>
            </a:r>
          </a:p>
          <a:p>
            <a:pPr lvl="2"/>
            <a:r>
              <a:rPr lang="en-US" dirty="0"/>
              <a:t>English proficiency [</a:t>
            </a:r>
            <a:r>
              <a:rPr lang="en-US" dirty="0">
                <a:hlinkClick r:id="rId4"/>
              </a:rPr>
              <a:t>https://gradschool.wayne.edu/admissions/english-proficiency</a:t>
            </a:r>
            <a:r>
              <a:rPr lang="en-US" dirty="0"/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37190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25D53-6310-4D90-BDBD-F48A94559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STEP 3: </a:t>
            </a:r>
            <a:br>
              <a:rPr lang="en-US" b="1" dirty="0"/>
            </a:br>
            <a:r>
              <a:rPr lang="en-US" b="1" dirty="0"/>
              <a:t>Pay the non-refundable $50.00 application fee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F8177-3DA8-4486-ABF4-3845A033D9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Pay</a:t>
            </a:r>
            <a:r>
              <a:rPr lang="en-US" dirty="0"/>
              <a:t> a $50.00 non-refundable application fee (Visa or Mastercard) (Does not apply to graduate non-degree or graduate guest applications.) </a:t>
            </a:r>
            <a:r>
              <a:rPr lang="en-US" i="1" u="sng" dirty="0"/>
              <a:t>OR</a:t>
            </a:r>
            <a:r>
              <a:rPr lang="en-US" dirty="0"/>
              <a:t> </a:t>
            </a:r>
            <a:r>
              <a:rPr lang="en-US" b="1" dirty="0"/>
              <a:t>request application fee waiver</a:t>
            </a:r>
            <a:r>
              <a:rPr lang="en-US" dirty="0"/>
              <a:t> (if applicable) via the online application (for eligibility criteria visit </a:t>
            </a:r>
            <a:r>
              <a:rPr lang="en-US" dirty="0">
                <a:hlinkClick r:id="rId3"/>
              </a:rPr>
              <a:t>https://gradschool.wayne.edu/admissions/process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/>
              <a:t>Digitally sign the application to submit</a:t>
            </a:r>
          </a:p>
        </p:txBody>
      </p:sp>
    </p:spTree>
    <p:extLst>
      <p:ext uri="{BB962C8B-B14F-4D97-AF65-F5344CB8AC3E}">
        <p14:creationId xmlns:p14="http://schemas.microsoft.com/office/powerpoint/2010/main" val="1633376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7B736D-B4FD-45A5-90EC-3BD4AB3401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ALERT: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6BFA44-4AC2-42B5-B4FF-3B5D7370CF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Attendees of the Fall 2021 Virtual Graduate Open House will </a:t>
            </a:r>
            <a:r>
              <a:rPr lang="en-US" b="1" dirty="0"/>
              <a:t>receive an application fee waiver</a:t>
            </a:r>
            <a:r>
              <a:rPr lang="en-US" dirty="0"/>
              <a:t>, </a:t>
            </a:r>
            <a:r>
              <a:rPr lang="en-US" i="1" dirty="0"/>
              <a:t>if</a:t>
            </a:r>
            <a:r>
              <a:rPr lang="en-US" dirty="0"/>
              <a:t> you…</a:t>
            </a:r>
          </a:p>
          <a:p>
            <a:pPr marL="0" indent="0" algn="ctr">
              <a:buNone/>
            </a:pPr>
            <a:r>
              <a:rPr lang="en-US" sz="4400" dirty="0">
                <a:solidFill>
                  <a:srgbClr val="FF0000"/>
                </a:solidFill>
              </a:rPr>
              <a:t>…apply by midnight October 17</a:t>
            </a:r>
            <a:r>
              <a:rPr lang="en-US" sz="4400" baseline="30000" dirty="0">
                <a:solidFill>
                  <a:srgbClr val="FF0000"/>
                </a:solidFill>
              </a:rPr>
              <a:t>th</a:t>
            </a:r>
            <a:r>
              <a:rPr lang="en-US" sz="4400" dirty="0">
                <a:solidFill>
                  <a:srgbClr val="FF000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8372014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10178</TotalTime>
  <Words>611</Words>
  <Application>Microsoft Office PowerPoint</Application>
  <PresentationFormat>Widescreen</PresentationFormat>
  <Paragraphs>92</Paragraphs>
  <Slides>14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 GRADUATE ADMISSIONS</vt:lpstr>
      <vt:lpstr>Applying for graduate admission…</vt:lpstr>
      <vt:lpstr>Application process</vt:lpstr>
      <vt:lpstr>STEP 1:  Ensure you meet admission requirements</vt:lpstr>
      <vt:lpstr>STEP 2:  Complete a graduate admissions application</vt:lpstr>
      <vt:lpstr>STEP 2 (cont):  Complete a graduate admissions application</vt:lpstr>
      <vt:lpstr>STEP 3:  Pay the non-refundable $50.00 application fee</vt:lpstr>
      <vt:lpstr>ALERT: </vt:lpstr>
      <vt:lpstr>STEP 4:  Submit additional materials</vt:lpstr>
      <vt:lpstr>Step 5:  Check your application and admission status</vt:lpstr>
      <vt:lpstr>STEP 6: International Applicants Only Upload financial support documents (I-20)</vt:lpstr>
      <vt:lpstr>PowerPoint Presentation</vt:lpstr>
      <vt:lpstr>CONTACT US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 click</dc:creator>
  <cp:lastModifiedBy>Sherry Quinn</cp:lastModifiedBy>
  <cp:revision>430</cp:revision>
  <cp:lastPrinted>2019-10-02T17:14:49Z</cp:lastPrinted>
  <dcterms:created xsi:type="dcterms:W3CDTF">2017-03-24T20:12:23Z</dcterms:created>
  <dcterms:modified xsi:type="dcterms:W3CDTF">2021-10-13T22:36:08Z</dcterms:modified>
</cp:coreProperties>
</file>